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698" r:id="rId4"/>
    <p:sldMasterId id="2147483769" r:id="rId5"/>
    <p:sldMasterId id="2147483685" r:id="rId6"/>
    <p:sldMasterId id="2147483732" r:id="rId7"/>
    <p:sldMasterId id="2147483687" r:id="rId8"/>
    <p:sldMasterId id="2147483765" r:id="rId9"/>
    <p:sldMasterId id="2147483721" r:id="rId10"/>
    <p:sldMasterId id="2147483768" r:id="rId11"/>
  </p:sldMasterIdLst>
  <p:notesMasterIdLst>
    <p:notesMasterId r:id="rId23"/>
  </p:notesMasterIdLst>
  <p:sldIdLst>
    <p:sldId id="257" r:id="rId12"/>
    <p:sldId id="354" r:id="rId13"/>
    <p:sldId id="381" r:id="rId14"/>
    <p:sldId id="368" r:id="rId15"/>
    <p:sldId id="389" r:id="rId16"/>
    <p:sldId id="390" r:id="rId17"/>
    <p:sldId id="391" r:id="rId18"/>
    <p:sldId id="392" r:id="rId19"/>
    <p:sldId id="384" r:id="rId20"/>
    <p:sldId id="388" r:id="rId21"/>
    <p:sldId id="380" r:id="rId2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82B50-A247-3151-5D6E-8ECF0418092D}" name="Sean Wood" initials="" userId="S::sean.wood@utsa.edu::3950d78f-de21-4dd7-8916-bbff02a7f5ea" providerId="AD"/>
  <p188:author id="{7BEC8067-22B8-A118-C89C-40CA74C4A523}" name="Samantha Salazar" initials="SS" userId="S::ssalazar@mvculture.com::1d602b40-9561-46a7-82cd-14c05aaece5d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D"/>
    <a:srgbClr val="D4E0F1"/>
    <a:srgbClr val="D0DBEF"/>
    <a:srgbClr val="006092"/>
    <a:srgbClr val="1A61A8"/>
    <a:srgbClr val="707070"/>
    <a:srgbClr val="004071"/>
    <a:srgbClr val="17406F"/>
    <a:srgbClr val="0F6509"/>
    <a:srgbClr val="AB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4"/>
    <p:restoredTop sz="94243"/>
  </p:normalViewPr>
  <p:slideViewPr>
    <p:cSldViewPr snapToGrid="0" snapToObjects="1">
      <p:cViewPr varScale="1">
        <p:scale>
          <a:sx n="120" d="100"/>
          <a:sy n="120" d="100"/>
        </p:scale>
        <p:origin x="968" y="184"/>
      </p:cViewPr>
      <p:guideLst/>
    </p:cSldViewPr>
  </p:slideViewPr>
  <p:outlineViewPr>
    <p:cViewPr>
      <p:scale>
        <a:sx n="33" d="100"/>
        <a:sy n="33" d="100"/>
      </p:scale>
      <p:origin x="0" y="-3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14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21B01-A5A1-3B68-490B-008E2DAD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52A1A-D6FA-8422-C2CC-D5F46B4D1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E71CC-A2E1-16F9-FD22-BDFA8E839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4C6C3-2039-9805-3C40-01F71712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47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4BCB-101C-DE33-6308-3A0E1E0E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FF6E5-146A-0BC5-3A26-7A6D0EBA5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FC002-6F4B-7F8B-FF2D-04EB06C9E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89A8-DB5B-3CAC-C029-807A4DEA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76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681FD-9687-9D8C-8B77-79E4757DE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1A8D2-5CFC-91F8-5C7A-42731BC52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7CD1A-F184-B08D-6481-95347C29A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C79BE-6CF3-8630-0BB3-43AA676F6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02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E8214-F51D-CCD9-1074-478FD3C0F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52E51-C92A-D132-55C1-E5D5BBDE1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6FEA8-8430-93AE-EB7B-7E77B217C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9D50A-26CE-0C5A-879A-6AEF34C69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69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2D76-69A0-F448-A1AA-A5847010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DB32F-06E0-0233-02F9-CCD306E4A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FDB8C-4548-0CFE-6E05-AB59E5E32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C4D32-DF40-DC67-C401-7693F7B12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82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4D47-3162-EF4D-E91E-B033BBDC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C94B3-5066-E5D5-5D9E-0891D2CC5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2D307-CCBF-77B5-9A5C-F796921BC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792C-455C-7B7D-B31A-72C22BC85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6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53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106D-6E96-794C-B8D6-86131E19C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theme" Target="../theme/theme10.xml"/><Relationship Id="rId4" Type="http://schemas.openxmlformats.org/officeDocument/2006/relationships/image" Target="../media/image13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theme" Target="../theme/theme11.xml"/><Relationship Id="rId4" Type="http://schemas.openxmlformats.org/officeDocument/2006/relationships/image" Target="../media/image13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F37EC37F-7C3A-6F98-75BA-06730C25E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BDF3BA6F-780A-7706-83FF-6DA3C3F34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7" y="2789849"/>
            <a:ext cx="3930904" cy="207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FPW Application and Case Studies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3C6EB62B-07A3-5BA2-1B71-D9E2AD736D03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1" name="Group 20" descr="Cover design element.">
            <a:extLst>
              <a:ext uri="{FF2B5EF4-FFF2-40B4-BE49-F238E27FC236}">
                <a16:creationId xmlns:a16="http://schemas.microsoft.com/office/drawing/2014/main" id="{86CF9B7F-EB01-CB3D-F320-50246E8D87FD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43950-7BBA-4298-25AB-FFCF6F0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7F2BC-B35D-C224-A4CF-6D974F2C0833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4" name="Title Placeholder 7">
            <a:extLst>
              <a:ext uri="{FF2B5EF4-FFF2-40B4-BE49-F238E27FC236}">
                <a16:creationId xmlns:a16="http://schemas.microsoft.com/office/drawing/2014/main" id="{C7B3A218-7206-F89D-C4EA-4766AD6E9368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  <p:sp>
        <p:nvSpPr>
          <p:cNvPr id="25" name="Title Placeholder 7">
            <a:extLst>
              <a:ext uri="{FF2B5EF4-FFF2-40B4-BE49-F238E27FC236}">
                <a16:creationId xmlns:a16="http://schemas.microsoft.com/office/drawing/2014/main" id="{687B6B2D-1D0D-F3B7-2F41-16B07747C985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July</a:t>
            </a:r>
            <a:r>
              <a:rPr lang="en-US" sz="1000" b="0" i="1">
                <a:solidFill>
                  <a:srgbClr val="004071"/>
                </a:solidFill>
                <a:latin typeface="Arial" panose="020B0604020202020204" pitchFamily="34" charset="0"/>
              </a:rPr>
              <a:t> </a:t>
            </a:r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F9DF6-4029-A8B1-5AB6-E1F400D3C5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Presentations</a:t>
            </a:r>
          </a:p>
        </p:txBody>
      </p:sp>
      <p:pic>
        <p:nvPicPr>
          <p:cNvPr id="8" name="Picture 7" descr="Service members listening to a presentation.">
            <a:extLst>
              <a:ext uri="{FF2B5EF4-FFF2-40B4-BE49-F238E27FC236}">
                <a16:creationId xmlns:a16="http://schemas.microsoft.com/office/drawing/2014/main" id="{7EAF1431-C7B5-25AA-D13D-FB62C151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21"/>
          <a:stretch/>
        </p:blipFill>
        <p:spPr>
          <a:xfrm>
            <a:off x="1453243" y="2171699"/>
            <a:ext cx="6874773" cy="36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9361-8457-BC42-FABB-47D4A8BD9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9108" y="3105834"/>
            <a:ext cx="272382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EEB869-67BF-67C9-65AB-DD83B0CF0BB7}"/>
              </a:ext>
            </a:extLst>
          </p:cNvPr>
          <p:cNvSpPr txBox="1">
            <a:spLocks/>
          </p:cNvSpPr>
          <p:nvPr/>
        </p:nvSpPr>
        <p:spPr>
          <a:xfrm>
            <a:off x="1" y="6526679"/>
            <a:ext cx="9144000" cy="331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9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appearance of U.S. Department of Defense (DoD) or U.S. Department of Homeland Security (DHS) visual information does not imply or constitute DoD or DHS endorsement.</a:t>
            </a:r>
          </a:p>
        </p:txBody>
      </p:sp>
    </p:spTree>
    <p:extLst>
      <p:ext uri="{BB962C8B-B14F-4D97-AF65-F5344CB8AC3E}">
        <p14:creationId xmlns:p14="http://schemas.microsoft.com/office/powerpoint/2010/main" val="3437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DE2F-6765-7733-E780-FB1FFF93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2DEB7E-D84D-5F6D-BCB5-1E0E8C4F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Instructor Case Study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Case Study Application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Case Study Discussion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Case Study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3807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538D-6AA6-E97B-29A9-671ACD77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499F1C-EC2B-0AF7-9274-B7C3123666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Instructor Case Study Demonstration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4B758-F5FF-ED32-C8C1-D4C5DF73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449" y="1875497"/>
            <a:ext cx="7421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16D"/>
                </a:solidFill>
              </a:rPr>
              <a:t>An E3 asks the CFS about contributing more to TSP but is unsure if the current budget can support it.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Approaching 2 years of service</a:t>
            </a:r>
          </a:p>
          <a:p>
            <a:r>
              <a:rPr lang="en-US" dirty="0">
                <a:solidFill>
                  <a:srgbClr val="00416D"/>
                </a:solidFill>
              </a:rPr>
              <a:t>Just married to a 20-year-old unemployed spouse</a:t>
            </a:r>
          </a:p>
          <a:p>
            <a:r>
              <a:rPr lang="en-US" dirty="0">
                <a:solidFill>
                  <a:srgbClr val="00416D"/>
                </a:solidFill>
              </a:rPr>
              <a:t>Renting</a:t>
            </a:r>
          </a:p>
          <a:p>
            <a:r>
              <a:rPr lang="en-US" dirty="0">
                <a:solidFill>
                  <a:srgbClr val="00416D"/>
                </a:solidFill>
              </a:rPr>
              <a:t>Provided the required documents earlier</a:t>
            </a:r>
          </a:p>
        </p:txBody>
      </p:sp>
      <p:sp>
        <p:nvSpPr>
          <p:cNvPr id="5" name="Oval 4" descr="Graphic containing the page number.">
            <a:extLst>
              <a:ext uri="{FF2B5EF4-FFF2-40B4-BE49-F238E27FC236}">
                <a16:creationId xmlns:a16="http://schemas.microsoft.com/office/drawing/2014/main" id="{64D838E9-310A-FF1B-90CD-5B59FD84336F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66939657-ECFD-D178-4332-F4BFA426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567" y="5965225"/>
            <a:ext cx="91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SM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4-3</a:t>
            </a:r>
          </a:p>
        </p:txBody>
      </p:sp>
    </p:spTree>
    <p:extLst>
      <p:ext uri="{BB962C8B-B14F-4D97-AF65-F5344CB8AC3E}">
        <p14:creationId xmlns:p14="http://schemas.microsoft.com/office/powerpoint/2010/main" val="75607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4F42E-CA98-9980-C5CF-97CFB643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338F-3D93-6E1E-C696-7F4855FB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Case Study cont.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6E111D-9DB4-CC07-B35A-9432BBC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18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416D"/>
                </a:solidFill>
              </a:rPr>
              <a:t>Goals of the Session:</a:t>
            </a:r>
          </a:p>
          <a:p>
            <a:r>
              <a:rPr lang="en-US" dirty="0">
                <a:solidFill>
                  <a:srgbClr val="00416D"/>
                </a:solidFill>
              </a:rPr>
              <a:t>Complete the FPW using the information provided by the client</a:t>
            </a:r>
          </a:p>
          <a:p>
            <a:r>
              <a:rPr lang="en-US" dirty="0">
                <a:solidFill>
                  <a:srgbClr val="00416D"/>
                </a:solidFill>
              </a:rPr>
              <a:t>Address the client’s presenting financial concerns</a:t>
            </a:r>
          </a:p>
          <a:p>
            <a:r>
              <a:rPr lang="en-US" dirty="0">
                <a:solidFill>
                  <a:srgbClr val="00416D"/>
                </a:solidFill>
              </a:rPr>
              <a:t>Explore options</a:t>
            </a:r>
          </a:p>
          <a:p>
            <a:r>
              <a:rPr lang="en-US" dirty="0">
                <a:solidFill>
                  <a:srgbClr val="00416D"/>
                </a:solidFill>
              </a:rPr>
              <a:t>Construct solutions</a:t>
            </a:r>
          </a:p>
          <a:p>
            <a:r>
              <a:rPr lang="en-US" dirty="0">
                <a:solidFill>
                  <a:srgbClr val="00416D"/>
                </a:solidFill>
              </a:rPr>
              <a:t>Provide appropriate information and referrals</a:t>
            </a:r>
          </a:p>
          <a:p>
            <a:r>
              <a:rPr lang="en-US" dirty="0">
                <a:solidFill>
                  <a:srgbClr val="00416D"/>
                </a:solidFill>
              </a:rPr>
              <a:t>Ensure the discussion items fit into the scheduled appointment time</a:t>
            </a:r>
          </a:p>
        </p:txBody>
      </p:sp>
    </p:spTree>
    <p:extLst>
      <p:ext uri="{BB962C8B-B14F-4D97-AF65-F5344CB8AC3E}">
        <p14:creationId xmlns:p14="http://schemas.microsoft.com/office/powerpoint/2010/main" val="330195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7184-7FBD-B7A7-4EBA-5E162428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FPW Walk-through</a:t>
            </a:r>
          </a:p>
        </p:txBody>
      </p:sp>
      <p:pic>
        <p:nvPicPr>
          <p:cNvPr id="5" name="Picture 4" descr="Graphic depicting a person pointing to a chart on a screen.">
            <a:extLst>
              <a:ext uri="{FF2B5EF4-FFF2-40B4-BE49-F238E27FC236}">
                <a16:creationId xmlns:a16="http://schemas.microsoft.com/office/drawing/2014/main" id="{C87E3892-6C84-7C85-9FA5-417BC3D2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48" y="2078512"/>
            <a:ext cx="4704762" cy="3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23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8F12-9F1E-C6BF-6FB5-35CE00DE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2009-F00D-3A9D-0F22-7A491850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7881B0-2996-F178-1246-FEEF3DE3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18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416D"/>
                </a:solidFill>
              </a:rPr>
              <a:t>Did we meet all the goals?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Complete the FPW using the information provided by the client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Address the client’s presenting financial concerns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Explore options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Construct solutions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Provide appropriate information and    referrals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Ensure the discussion items fit into the scheduled appointment time</a:t>
            </a:r>
          </a:p>
        </p:txBody>
      </p:sp>
    </p:spTree>
    <p:extLst>
      <p:ext uri="{BB962C8B-B14F-4D97-AF65-F5344CB8AC3E}">
        <p14:creationId xmlns:p14="http://schemas.microsoft.com/office/powerpoint/2010/main" val="11059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94508-B4BC-2AD8-B83F-B19AD9C5A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F38246-244B-FF90-2B78-98C973A1B3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Application Instructions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A6CEC0-42D7-4677-8C6B-AB3CC502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18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416D"/>
                </a:solidFill>
              </a:rPr>
              <a:t>For the Case Study Assigned:</a:t>
            </a:r>
          </a:p>
          <a:p>
            <a:r>
              <a:rPr lang="en-US" dirty="0">
                <a:solidFill>
                  <a:srgbClr val="00416D"/>
                </a:solidFill>
              </a:rPr>
              <a:t>Produce a completed Financial Planning Worksheet (including projections)</a:t>
            </a:r>
          </a:p>
          <a:p>
            <a:r>
              <a:rPr lang="en-US" dirty="0">
                <a:solidFill>
                  <a:srgbClr val="00416D"/>
                </a:solidFill>
              </a:rPr>
              <a:t>Complete the Action Plan with appropriate referrals and Touchpoints/FEAPs based on the assigned case study</a:t>
            </a:r>
          </a:p>
          <a:p>
            <a:r>
              <a:rPr lang="en-US" dirty="0">
                <a:solidFill>
                  <a:srgbClr val="00416D"/>
                </a:solidFill>
              </a:rPr>
              <a:t>Meet goals listed on the assigned case study</a:t>
            </a:r>
          </a:p>
        </p:txBody>
      </p:sp>
    </p:spTree>
    <p:extLst>
      <p:ext uri="{BB962C8B-B14F-4D97-AF65-F5344CB8AC3E}">
        <p14:creationId xmlns:p14="http://schemas.microsoft.com/office/powerpoint/2010/main" val="307370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96C7-8F7C-4E19-4081-8B0493FC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80A679-4F43-C352-5E47-FE5BDC9C18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 Application Instructions cont.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ED90C2-CAE4-EA03-23A1-A227EF2D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18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0416D"/>
                </a:solidFill>
              </a:rPr>
              <a:t>Case Study Presentations</a:t>
            </a:r>
          </a:p>
          <a:p>
            <a:r>
              <a:rPr lang="en-US" dirty="0">
                <a:solidFill>
                  <a:srgbClr val="00416D"/>
                </a:solidFill>
              </a:rPr>
              <a:t>Limit presentations to 10 minutes and have each group member deliver a section of the presentation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416D"/>
                </a:solidFill>
              </a:rPr>
              <a:t>During the presentation</a:t>
            </a:r>
          </a:p>
          <a:p>
            <a:r>
              <a:rPr lang="en-US" dirty="0">
                <a:solidFill>
                  <a:srgbClr val="00416D"/>
                </a:solidFill>
              </a:rPr>
              <a:t>Provide a brief scenario overview</a:t>
            </a:r>
          </a:p>
          <a:p>
            <a:r>
              <a:rPr lang="en-US" dirty="0">
                <a:solidFill>
                  <a:srgbClr val="00416D"/>
                </a:solidFill>
              </a:rPr>
              <a:t>Discuss key items and concerns</a:t>
            </a:r>
          </a:p>
          <a:p>
            <a:r>
              <a:rPr lang="en-US" dirty="0">
                <a:solidFill>
                  <a:srgbClr val="00416D"/>
                </a:solidFill>
              </a:rPr>
              <a:t>Items adjusted, changed, and recommended</a:t>
            </a:r>
          </a:p>
          <a:p>
            <a:r>
              <a:rPr lang="en-US" dirty="0">
                <a:solidFill>
                  <a:srgbClr val="00416D"/>
                </a:solidFill>
              </a:rPr>
              <a:t>Action plan and referrals</a:t>
            </a:r>
          </a:p>
          <a:p>
            <a:r>
              <a:rPr lang="en-US" dirty="0">
                <a:solidFill>
                  <a:srgbClr val="00416D"/>
                </a:solidFill>
              </a:rPr>
              <a:t>Case study goals</a:t>
            </a:r>
          </a:p>
        </p:txBody>
      </p:sp>
    </p:spTree>
    <p:extLst>
      <p:ext uri="{BB962C8B-B14F-4D97-AF65-F5344CB8AC3E}">
        <p14:creationId xmlns:p14="http://schemas.microsoft.com/office/powerpoint/2010/main" val="64431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324E5-AB95-E461-CB98-1CB329CD0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52D2-C01A-7D9B-4149-C5841758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Case Study Discussion Time</a:t>
            </a:r>
          </a:p>
        </p:txBody>
      </p:sp>
      <p:pic>
        <p:nvPicPr>
          <p:cNvPr id="6" name="Picture 5" descr="Service members discuss around a table.">
            <a:extLst>
              <a:ext uri="{FF2B5EF4-FFF2-40B4-BE49-F238E27FC236}">
                <a16:creationId xmlns:a16="http://schemas.microsoft.com/office/drawing/2014/main" id="{F5ECD16E-B8FB-A7B1-D8B4-2ABF5A6F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78" y="2368663"/>
            <a:ext cx="6711043" cy="37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972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87997</TotalTime>
  <Words>319</Words>
  <Application>Microsoft Macintosh PowerPoint</Application>
  <PresentationFormat>Letter Paper (8.5x11 in)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 FPW Application and Case Studies</vt:lpstr>
      <vt:lpstr>Agenda</vt:lpstr>
      <vt:lpstr>Instructor Case Study Demonstration</vt:lpstr>
      <vt:lpstr>Instructor Case Study cont.</vt:lpstr>
      <vt:lpstr>FPW Walk-through</vt:lpstr>
      <vt:lpstr>Demonstration Overview</vt:lpstr>
      <vt:lpstr>Case Study Application Instructions</vt:lpstr>
      <vt:lpstr>Case Study Application Instructions cont.</vt:lpstr>
      <vt:lpstr>Case Study Discussion Time</vt:lpstr>
      <vt:lpstr>Case Study Presentations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481</cp:revision>
  <cp:lastPrinted>2020-03-04T19:04:13Z</cp:lastPrinted>
  <dcterms:created xsi:type="dcterms:W3CDTF">2020-01-17T21:41:30Z</dcterms:created>
  <dcterms:modified xsi:type="dcterms:W3CDTF">2025-07-14T18:25:25Z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2024-07-30T14:38:53Z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d59917a1-4a23-49f0-ba3c-3730df5d6c45</vt:lpwstr>
  </property>
  <property fmtid="{D5CDD505-2E9C-101B-9397-08002B2CF9AE}" pid="11" name="MSIP_Label_21b8b91c-28ee-4d1f-b2ad-f390f537babc_ContentBits">
    <vt:lpwstr>0</vt:lpwstr>
  </property>
</Properties>
</file>